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4" r:id="rId2"/>
  </p:sldMasterIdLst>
  <p:notesMasterIdLst>
    <p:notesMasterId r:id="rId17"/>
  </p:notesMasterIdLst>
  <p:sldIdLst>
    <p:sldId id="508" r:id="rId3"/>
    <p:sldId id="510" r:id="rId4"/>
    <p:sldId id="522" r:id="rId5"/>
    <p:sldId id="526" r:id="rId6"/>
    <p:sldId id="525" r:id="rId7"/>
    <p:sldId id="527" r:id="rId8"/>
    <p:sldId id="502" r:id="rId9"/>
    <p:sldId id="518" r:id="rId10"/>
    <p:sldId id="515" r:id="rId11"/>
    <p:sldId id="523" r:id="rId12"/>
    <p:sldId id="524" r:id="rId13"/>
    <p:sldId id="507" r:id="rId14"/>
    <p:sldId id="501" r:id="rId15"/>
    <p:sldId id="528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mbria Math" panose="02040503050406030204" pitchFamily="18" charset="0"/>
      <p:regular r:id="rId22"/>
    </p:embeddedFont>
    <p:embeddedFont>
      <p:font typeface="黑体" panose="02010609060101010101" pitchFamily="49" charset="-122"/>
      <p:regular r:id="rId23"/>
    </p:embeddedFont>
    <p:embeddedFont>
      <p:font typeface="楷体" panose="02010609060101010101" pitchFamily="49" charset="-122"/>
      <p:regular r:id="rId24"/>
    </p:embeddedFont>
    <p:embeddedFont>
      <p:font typeface="幼圆" panose="02010509060101010101" pitchFamily="49" charset="-122"/>
      <p:regular r:id="rId25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FF22A"/>
    <a:srgbClr val="FF0000"/>
    <a:srgbClr val="009900"/>
    <a:srgbClr val="FF9933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95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128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05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折纸（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2649464C-BEF1-4BE3-9A8C-B669148C1C57}"/>
              </a:ext>
            </a:extLst>
          </p:cNvPr>
          <p:cNvGrpSpPr/>
          <p:nvPr userDrawn="1"/>
        </p:nvGrpSpPr>
        <p:grpSpPr>
          <a:xfrm>
            <a:off x="8003462" y="473199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4677EA83-CE06-4124-96AA-6F35932D1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972ACF2C-B59C-406C-A10E-28976FD47AE3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09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4.emf"/><Relationship Id="rId7" Type="http://schemas.openxmlformats.org/officeDocument/2006/relationships/slide" Target="slide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2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3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3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microsoft.com/office/2007/relationships/hdphoto" Target="../media/hdphoto2.wdp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4" Type="http://schemas.openxmlformats.org/officeDocument/2006/relationships/image" Target="../media/image34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18" Type="http://schemas.openxmlformats.org/officeDocument/2006/relationships/image" Target="../media/image52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17" Type="http://schemas.openxmlformats.org/officeDocument/2006/relationships/image" Target="../media/image70.png"/><Relationship Id="rId2" Type="http://schemas.openxmlformats.org/officeDocument/2006/relationships/image" Target="../media/image55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5" Type="http://schemas.openxmlformats.org/officeDocument/2006/relationships/image" Target="../media/image6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Relationship Id="rId14" Type="http://schemas.openxmlformats.org/officeDocument/2006/relationships/image" Target="../media/image6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7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png"/><Relationship Id="rId5" Type="http://schemas.openxmlformats.org/officeDocument/2006/relationships/image" Target="../media/image69.png"/><Relationship Id="rId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4" name="矩形 2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7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单圆角矩形 2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单圆角矩形 30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单圆角矩形 31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2485124" y="1435155"/>
            <a:ext cx="3963264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折纸（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8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圆角矩形 38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40" name="圆角矩形 39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41" name="圆角矩形 40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42" name="圆角矩形 41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43" name="矩形 42"/>
          <p:cNvSpPr/>
          <p:nvPr/>
        </p:nvSpPr>
        <p:spPr>
          <a:xfrm>
            <a:off x="912693" y="519703"/>
            <a:ext cx="2689860" cy="68389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分数加减法</a:t>
            </a:r>
          </a:p>
        </p:txBody>
      </p:sp>
      <p:sp>
        <p:nvSpPr>
          <p:cNvPr id="46" name="圆角矩形 45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7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8" name="组合 47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51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851670"/>
            <a:ext cx="8686800" cy="2800350"/>
          </a:xfrm>
          <a:prstGeom prst="rect">
            <a:avLst/>
          </a:prstGeom>
        </p:spPr>
      </p:pic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467544" y="339502"/>
            <a:ext cx="806489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估一估，连一连，下列算式结果与哪个数最接近？算一算。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1710175" y="2915027"/>
            <a:ext cx="2547620" cy="66484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979712" y="2926959"/>
            <a:ext cx="6408738" cy="5842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427984" y="2819102"/>
            <a:ext cx="3240088" cy="5842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414" l="516" r="99690">
                        <a14:foregroundMark x1="3715" y1="9195" x2="4954" y2="149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65939"/>
            <a:ext cx="8280920" cy="297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87624" y="1845424"/>
            <a:ext cx="6601190" cy="24536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异分母分数相加减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通分</a:t>
            </a:r>
            <a:r>
              <a:rPr lang="zh-CN" altLang="en-US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，化成同分母分数；</a:t>
            </a:r>
            <a:endParaRPr lang="en-US" altLang="zh-CN" sz="2400" b="1" dirty="0">
              <a:solidFill>
                <a:srgbClr val="0099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再按照同分母分数加减法的方法计算，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分子相加减，分母不变</a:t>
            </a:r>
            <a:r>
              <a:rPr lang="zh-CN" altLang="en-US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srgbClr val="0099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计算结果能约分的要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约成最简分数</a:t>
            </a:r>
            <a:r>
              <a:rPr lang="zh-CN" altLang="en-US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ED986E0-2D5F-44EC-9B38-9A1115BC15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5B37A73E-4D47-4674-B1CD-1E0442A68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7"/>
              <p:cNvSpPr txBox="1"/>
              <p:nvPr/>
            </p:nvSpPr>
            <p:spPr>
              <a:xfrm>
                <a:off x="1835696" y="1743453"/>
                <a:ext cx="1281292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9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743453"/>
                <a:ext cx="1281292" cy="9017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0" name="文本框 9"/>
          <p:cNvSpPr txBox="1"/>
          <p:nvPr/>
        </p:nvSpPr>
        <p:spPr>
          <a:xfrm>
            <a:off x="539552" y="1020166"/>
            <a:ext cx="8604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分母不同的分数相加减怎样计算？说一说，算一算。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147814"/>
            <a:ext cx="890093" cy="1376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组合 4"/>
          <p:cNvGrpSpPr/>
          <p:nvPr/>
        </p:nvGrpSpPr>
        <p:grpSpPr bwMode="auto">
          <a:xfrm>
            <a:off x="4499992" y="1851670"/>
            <a:ext cx="3229822" cy="1952668"/>
            <a:chOff x="1945110" y="1149240"/>
            <a:chExt cx="3454978" cy="667083"/>
          </a:xfrm>
          <a:noFill/>
        </p:grpSpPr>
        <p:sp>
          <p:nvSpPr>
            <p:cNvPr id="21" name="云形标注 82"/>
            <p:cNvSpPr>
              <a:spLocks noChangeArrowheads="1"/>
            </p:cNvSpPr>
            <p:nvPr/>
          </p:nvSpPr>
          <p:spPr bwMode="auto">
            <a:xfrm>
              <a:off x="1945110" y="1149240"/>
              <a:ext cx="3389223" cy="667083"/>
            </a:xfrm>
            <a:prstGeom prst="cloudCallout">
              <a:avLst>
                <a:gd name="adj1" fmla="val 58389"/>
                <a:gd name="adj2" fmla="val 49481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2176193" y="1188510"/>
              <a:ext cx="3223895" cy="62492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分母不同，不能直接相加，应该先通分，化成分母相同的分数再相加。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7"/>
              <p:cNvSpPr txBox="1"/>
              <p:nvPr/>
            </p:nvSpPr>
            <p:spPr>
              <a:xfrm>
                <a:off x="971600" y="3292537"/>
                <a:ext cx="1911381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altLang="zh-CN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3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292537"/>
                <a:ext cx="1911381" cy="9017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2187880" y="3292537"/>
                <a:ext cx="1590114" cy="9017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  <m:r>
                        <a:rPr lang="en-US" altLang="zh-CN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880" y="3292537"/>
                <a:ext cx="1590114" cy="90178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/>
              <p:cNvSpPr/>
              <p:nvPr/>
            </p:nvSpPr>
            <p:spPr>
              <a:xfrm>
                <a:off x="3526208" y="3299093"/>
                <a:ext cx="948080" cy="900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24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6208" y="3299093"/>
                <a:ext cx="948080" cy="90024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092280" y="3507854"/>
            <a:ext cx="866696" cy="111348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491630"/>
            <a:ext cx="5509717" cy="3096344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7"/>
              <p:cNvSpPr txBox="1"/>
              <p:nvPr/>
            </p:nvSpPr>
            <p:spPr>
              <a:xfrm>
                <a:off x="611560" y="915566"/>
                <a:ext cx="6840760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算一算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  <m:r>
                      <a:rPr lang="en-US" altLang="zh-CN" sz="28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en-US" sz="28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，并与同伴交流你的做法。</a:t>
                </a:r>
              </a:p>
            </p:txBody>
          </p:sp>
        </mc:Choice>
        <mc:Fallback>
          <p:sp>
            <p:nvSpPr>
              <p:cNvPr id="15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915566"/>
                <a:ext cx="6840760" cy="714683"/>
              </a:xfrm>
              <a:prstGeom prst="rect">
                <a:avLst/>
              </a:prstGeom>
              <a:blipFill>
                <a:blip r:embed="rId4"/>
                <a:stretch>
                  <a:fillRect l="-1783"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988281" y="2671655"/>
                <a:ext cx="1303293" cy="901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800" b="1" i="1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en-US" altLang="zh-CN" sz="2800" b="1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800" b="1" i="1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800" b="1" dirty="0"/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281" y="2671655"/>
                <a:ext cx="1303293" cy="9017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矩形 15"/>
              <p:cNvSpPr/>
              <p:nvPr/>
            </p:nvSpPr>
            <p:spPr>
              <a:xfrm>
                <a:off x="2127738" y="2671655"/>
                <a:ext cx="1858583" cy="901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  <m:r>
                        <a:rPr lang="en-US" altLang="zh-CN" sz="28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num>
                        <m:den>
                          <m:r>
                            <a:rPr lang="en-US" altLang="zh-CN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738" y="2671655"/>
                <a:ext cx="1858583" cy="9017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矩形 16"/>
              <p:cNvSpPr/>
              <p:nvPr/>
            </p:nvSpPr>
            <p:spPr>
              <a:xfrm>
                <a:off x="3893129" y="2671655"/>
                <a:ext cx="1049746" cy="901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𝟔𝟎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3129" y="2671655"/>
                <a:ext cx="1049746" cy="9017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直接连接符 17"/>
          <p:cNvCxnSpPr/>
          <p:nvPr/>
        </p:nvCxnSpPr>
        <p:spPr>
          <a:xfrm>
            <a:off x="4418002" y="3260625"/>
            <a:ext cx="407415" cy="19009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387648" y="2775239"/>
            <a:ext cx="404708" cy="1565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496269" y="2363903"/>
            <a:ext cx="439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8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418001" y="3495979"/>
            <a:ext cx="596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15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矩形 21"/>
              <p:cNvSpPr/>
              <p:nvPr/>
            </p:nvSpPr>
            <p:spPr>
              <a:xfrm>
                <a:off x="4735635" y="2671655"/>
                <a:ext cx="1049746" cy="901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2" name="矩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635" y="2671655"/>
                <a:ext cx="1049746" cy="90178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组合 4"/>
          <p:cNvGrpSpPr/>
          <p:nvPr/>
        </p:nvGrpSpPr>
        <p:grpSpPr bwMode="auto">
          <a:xfrm>
            <a:off x="6300192" y="2125259"/>
            <a:ext cx="2301689" cy="1312493"/>
            <a:chOff x="2922704" y="1260205"/>
            <a:chExt cx="2642301" cy="522541"/>
          </a:xfrm>
          <a:noFill/>
        </p:grpSpPr>
        <p:sp>
          <p:nvSpPr>
            <p:cNvPr id="28" name="云形标注 82"/>
            <p:cNvSpPr>
              <a:spLocks noChangeArrowheads="1"/>
            </p:cNvSpPr>
            <p:nvPr/>
          </p:nvSpPr>
          <p:spPr bwMode="auto">
            <a:xfrm>
              <a:off x="2922704" y="1260205"/>
              <a:ext cx="2642301" cy="522541"/>
            </a:xfrm>
            <a:prstGeom prst="cloudCallout">
              <a:avLst>
                <a:gd name="adj1" fmla="val -12338"/>
                <a:gd name="adj2" fmla="val 81677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矩形 4"/>
            <p:cNvSpPr>
              <a:spLocks noChangeArrowheads="1"/>
            </p:cNvSpPr>
            <p:nvPr/>
          </p:nvSpPr>
          <p:spPr bwMode="auto">
            <a:xfrm>
              <a:off x="3005368" y="1323292"/>
              <a:ext cx="2397256" cy="3308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用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60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作公分母，通分后再相减。</a:t>
              </a: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32386" y="3543213"/>
            <a:ext cx="586613" cy="9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434230"/>
            <a:ext cx="5439404" cy="30568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7"/>
              <p:cNvSpPr txBox="1"/>
              <p:nvPr/>
            </p:nvSpPr>
            <p:spPr>
              <a:xfrm>
                <a:off x="565940" y="503523"/>
                <a:ext cx="7246419" cy="803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算一算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3200" b="1" i="1"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  <m:r>
                      <a:rPr lang="en-US" altLang="zh-CN" sz="32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zh-CN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en-US" sz="32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，并与同伴交流你的做法。</a:t>
                </a:r>
              </a:p>
            </p:txBody>
          </p:sp>
        </mc:Choice>
        <mc:Fallback>
          <p:sp>
            <p:nvSpPr>
              <p:cNvPr id="15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940" y="503523"/>
                <a:ext cx="7246419" cy="803682"/>
              </a:xfrm>
              <a:prstGeom prst="rect">
                <a:avLst/>
              </a:prstGeom>
              <a:blipFill>
                <a:blip r:embed="rId4"/>
                <a:stretch>
                  <a:fillRect l="-2187" r="-7738" b="-7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811060" y="2339801"/>
                <a:ext cx="1303293" cy="901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800" b="1" i="1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en-US" altLang="zh-CN" sz="2800" b="1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800" b="1" i="1"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800" b="1" dirty="0"/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060" y="2339801"/>
                <a:ext cx="1303293" cy="9017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矩形 15"/>
              <p:cNvSpPr/>
              <p:nvPr/>
            </p:nvSpPr>
            <p:spPr>
              <a:xfrm>
                <a:off x="1950517" y="2339801"/>
                <a:ext cx="1858583" cy="901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  <m:r>
                        <a:rPr lang="en-US" altLang="zh-CN" sz="28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0517" y="2339801"/>
                <a:ext cx="1858583" cy="9017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矩形 16"/>
              <p:cNvSpPr/>
              <p:nvPr/>
            </p:nvSpPr>
            <p:spPr>
              <a:xfrm>
                <a:off x="3715908" y="2339801"/>
                <a:ext cx="1049746" cy="901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908" y="2339801"/>
                <a:ext cx="1049746" cy="9017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直接连接符 17"/>
          <p:cNvCxnSpPr/>
          <p:nvPr/>
        </p:nvCxnSpPr>
        <p:spPr>
          <a:xfrm>
            <a:off x="4240781" y="2928771"/>
            <a:ext cx="407415" cy="19009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210427" y="2443385"/>
            <a:ext cx="404708" cy="1565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319047" y="2032049"/>
            <a:ext cx="401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8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240780" y="3164125"/>
            <a:ext cx="544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15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矩形 21"/>
              <p:cNvSpPr/>
              <p:nvPr/>
            </p:nvSpPr>
            <p:spPr>
              <a:xfrm>
                <a:off x="4558414" y="2339801"/>
                <a:ext cx="1049746" cy="9017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28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2" name="矩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8414" y="2339801"/>
                <a:ext cx="1049746" cy="90178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组合 4"/>
          <p:cNvGrpSpPr/>
          <p:nvPr/>
        </p:nvGrpSpPr>
        <p:grpSpPr bwMode="auto">
          <a:xfrm>
            <a:off x="6228184" y="1938286"/>
            <a:ext cx="2301689" cy="1312493"/>
            <a:chOff x="2922704" y="1260205"/>
            <a:chExt cx="2642301" cy="522541"/>
          </a:xfrm>
          <a:noFill/>
        </p:grpSpPr>
        <p:sp>
          <p:nvSpPr>
            <p:cNvPr id="26" name="云形标注 82"/>
            <p:cNvSpPr>
              <a:spLocks noChangeArrowheads="1"/>
            </p:cNvSpPr>
            <p:nvPr/>
          </p:nvSpPr>
          <p:spPr bwMode="auto">
            <a:xfrm>
              <a:off x="2922704" y="1260205"/>
              <a:ext cx="2642301" cy="522541"/>
            </a:xfrm>
            <a:prstGeom prst="cloudCallout">
              <a:avLst>
                <a:gd name="adj1" fmla="val -12338"/>
                <a:gd name="adj2" fmla="val 81677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矩形 4"/>
            <p:cNvSpPr>
              <a:spLocks noChangeArrowheads="1"/>
            </p:cNvSpPr>
            <p:nvPr/>
          </p:nvSpPr>
          <p:spPr bwMode="auto">
            <a:xfrm>
              <a:off x="3088032" y="1307801"/>
              <a:ext cx="2394309" cy="33084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用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30</a:t>
              </a: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作公分母，通分后再相减。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11" descr="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258" y="1304402"/>
            <a:ext cx="2080367" cy="198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0" descr="14.png"/>
          <p:cNvPicPr>
            <a:picLocks noChangeAspect="1"/>
          </p:cNvPicPr>
          <p:nvPr/>
        </p:nvPicPr>
        <p:blipFill>
          <a:blip r:embed="rId3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46" y="1413117"/>
            <a:ext cx="1873926" cy="201622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7"/>
              <p:cNvSpPr txBox="1"/>
              <p:nvPr/>
            </p:nvSpPr>
            <p:spPr>
              <a:xfrm>
                <a:off x="467544" y="339502"/>
                <a:ext cx="7215612" cy="803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算一算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en-US" altLang="zh-CN" sz="3200" b="1" i="1"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  <m:r>
                      <a:rPr lang="en-US" altLang="zh-CN" sz="32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zh-CN" sz="32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zh-CN" altLang="en-US" sz="32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，并与同伴交流你的做法。</a:t>
                </a:r>
              </a:p>
            </p:txBody>
          </p:sp>
        </mc:Choice>
        <mc:Fallback>
          <p:sp>
            <p:nvSpPr>
              <p:cNvPr id="15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39502"/>
                <a:ext cx="7215612" cy="803682"/>
              </a:xfrm>
              <a:prstGeom prst="rect">
                <a:avLst/>
              </a:prstGeom>
              <a:blipFill>
                <a:blip r:embed="rId4"/>
                <a:stretch>
                  <a:fillRect l="-2198" r="-7861" b="-6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组合 4"/>
          <p:cNvGrpSpPr/>
          <p:nvPr/>
        </p:nvGrpSpPr>
        <p:grpSpPr bwMode="auto">
          <a:xfrm>
            <a:off x="5182767" y="1203602"/>
            <a:ext cx="2495744" cy="1141549"/>
            <a:chOff x="2000117" y="1260205"/>
            <a:chExt cx="3753926" cy="522541"/>
          </a:xfrm>
          <a:noFill/>
        </p:grpSpPr>
        <p:sp>
          <p:nvSpPr>
            <p:cNvPr id="17" name="云形标注 82"/>
            <p:cNvSpPr>
              <a:spLocks noChangeArrowheads="1"/>
            </p:cNvSpPr>
            <p:nvPr/>
          </p:nvSpPr>
          <p:spPr bwMode="auto">
            <a:xfrm>
              <a:off x="2000117" y="1260205"/>
              <a:ext cx="3564888" cy="522541"/>
            </a:xfrm>
            <a:prstGeom prst="cloudCallout">
              <a:avLst>
                <a:gd name="adj1" fmla="val 58088"/>
                <a:gd name="adj2" fmla="val 35758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矩形 4"/>
            <p:cNvSpPr>
              <a:spLocks noChangeArrowheads="1"/>
            </p:cNvSpPr>
            <p:nvPr/>
          </p:nvSpPr>
          <p:spPr bwMode="auto">
            <a:xfrm>
              <a:off x="2189155" y="1330261"/>
              <a:ext cx="3564888" cy="3803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比较两种算法，你喜欢哪种？</a:t>
              </a:r>
            </a:p>
          </p:txBody>
        </p:sp>
      </p:grpSp>
      <p:pic>
        <p:nvPicPr>
          <p:cNvPr id="19" name="Picture 148" descr="P-05-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274" y="1772666"/>
            <a:ext cx="768087" cy="8561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组合 4"/>
          <p:cNvGrpSpPr/>
          <p:nvPr/>
        </p:nvGrpSpPr>
        <p:grpSpPr bwMode="auto">
          <a:xfrm>
            <a:off x="5292079" y="2470310"/>
            <a:ext cx="2914259" cy="1325577"/>
            <a:chOff x="3417378" y="1378974"/>
            <a:chExt cx="2846464" cy="491028"/>
          </a:xfrm>
          <a:noFill/>
        </p:grpSpPr>
        <p:sp>
          <p:nvSpPr>
            <p:cNvPr id="21" name="云形标注 82"/>
            <p:cNvSpPr>
              <a:spLocks noChangeArrowheads="1"/>
            </p:cNvSpPr>
            <p:nvPr/>
          </p:nvSpPr>
          <p:spPr bwMode="auto">
            <a:xfrm>
              <a:off x="3417378" y="1378974"/>
              <a:ext cx="2846464" cy="491028"/>
            </a:xfrm>
            <a:prstGeom prst="cloudCallout">
              <a:avLst>
                <a:gd name="adj1" fmla="val 30530"/>
                <a:gd name="adj2" fmla="val 49745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3748618" y="1474415"/>
              <a:ext cx="2312927" cy="2622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用</a:t>
              </a:r>
              <a:r>
                <a:rPr lang="en-US" altLang="zh-CN" sz="20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30</a:t>
              </a:r>
              <a:r>
                <a:rPr lang="zh-CN" altLang="en-US" sz="20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作公分母数字小一些，比较好算。</a:t>
              </a: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2130" y="3408680"/>
            <a:ext cx="522605" cy="1094740"/>
          </a:xfrm>
          <a:prstGeom prst="rect">
            <a:avLst/>
          </a:prstGeom>
          <a:noFill/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17" b="89831" l="9728" r="8988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83156" y="3513060"/>
            <a:ext cx="921205" cy="1057414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1059208" y="3505864"/>
            <a:ext cx="4572000" cy="132343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通分时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一般取分母的最小公倍数作公分母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化成同分母分数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再按同分母分数相加减的方法进行计算。计算结果能约分的要约成最简分数。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/>
              <p:cNvSpPr/>
              <p:nvPr/>
            </p:nvSpPr>
            <p:spPr>
              <a:xfrm>
                <a:off x="1710273" y="1491630"/>
                <a:ext cx="1303293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altLang="zh-CN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4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0273" y="1491630"/>
                <a:ext cx="1303293" cy="7861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矩形 25"/>
              <p:cNvSpPr/>
              <p:nvPr/>
            </p:nvSpPr>
            <p:spPr>
              <a:xfrm>
                <a:off x="1710273" y="2627515"/>
                <a:ext cx="1303293" cy="7858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  <m:r>
                        <a:rPr lang="en-US" altLang="zh-CN" sz="2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6" name="矩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0273" y="2627515"/>
                <a:ext cx="1303293" cy="78585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7" name="矩形 26"/>
          <p:cNvSpPr/>
          <p:nvPr/>
        </p:nvSpPr>
        <p:spPr>
          <a:xfrm>
            <a:off x="539552" y="363977"/>
            <a:ext cx="5952270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算一算，并与同伴交流你的算法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矩形 27"/>
              <p:cNvSpPr/>
              <p:nvPr/>
            </p:nvSpPr>
            <p:spPr>
              <a:xfrm>
                <a:off x="2477399" y="1492816"/>
                <a:ext cx="2306191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𝟏𝟔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  <m:r>
                        <a:rPr lang="en-US" altLang="zh-CN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8" name="矩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399" y="1492816"/>
                <a:ext cx="2306191" cy="7838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/>
              <p:cNvSpPr/>
              <p:nvPr/>
            </p:nvSpPr>
            <p:spPr>
              <a:xfrm>
                <a:off x="2499459" y="2628541"/>
                <a:ext cx="2306191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en-US" altLang="zh-CN" sz="2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9459" y="2628541"/>
                <a:ext cx="2306191" cy="7838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矩形 29"/>
              <p:cNvSpPr/>
              <p:nvPr/>
            </p:nvSpPr>
            <p:spPr>
              <a:xfrm>
                <a:off x="3652555" y="1492816"/>
                <a:ext cx="2306191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𝟏𝟗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𝟐𝟒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0" name="矩形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2555" y="1492816"/>
                <a:ext cx="2306191" cy="78380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矩形 30"/>
              <p:cNvSpPr/>
              <p:nvPr/>
            </p:nvSpPr>
            <p:spPr>
              <a:xfrm>
                <a:off x="3663852" y="2629759"/>
                <a:ext cx="2306191" cy="7813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28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1" name="矩形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3852" y="2629759"/>
                <a:ext cx="2306191" cy="78136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909"/>
          <a:stretch>
            <a:fillRect/>
          </a:stretch>
        </p:blipFill>
        <p:spPr bwMode="auto">
          <a:xfrm>
            <a:off x="902267" y="1385173"/>
            <a:ext cx="1728192" cy="1756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611560" y="771550"/>
            <a:ext cx="24802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森林医生。</a:t>
            </a: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78" r="32151"/>
          <a:stretch>
            <a:fillRect/>
          </a:stretch>
        </p:blipFill>
        <p:spPr bwMode="auto">
          <a:xfrm>
            <a:off x="3955281" y="1472957"/>
            <a:ext cx="1656184" cy="1756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68349"/>
          <a:stretch>
            <a:fillRect/>
          </a:stretch>
        </p:blipFill>
        <p:spPr>
          <a:xfrm>
            <a:off x="6331545" y="1347614"/>
            <a:ext cx="1605434" cy="175580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73" b="42958" l="58139" r="95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88" b="52269"/>
          <a:stretch>
            <a:fillRect/>
          </a:stretch>
        </p:blipFill>
        <p:spPr>
          <a:xfrm>
            <a:off x="2563090" y="2263606"/>
            <a:ext cx="688101" cy="67577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73" b="42958" l="58139" r="95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88" b="52269"/>
          <a:stretch>
            <a:fillRect/>
          </a:stretch>
        </p:blipFill>
        <p:spPr>
          <a:xfrm>
            <a:off x="5603176" y="2337181"/>
            <a:ext cx="688101" cy="67577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73" b="42958" l="58139" r="953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488" b="52269"/>
          <a:stretch>
            <a:fillRect/>
          </a:stretch>
        </p:blipFill>
        <p:spPr>
          <a:xfrm>
            <a:off x="7847014" y="2370325"/>
            <a:ext cx="688101" cy="6757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矩形 19"/>
              <p:cNvSpPr/>
              <p:nvPr/>
            </p:nvSpPr>
            <p:spPr>
              <a:xfrm>
                <a:off x="323528" y="4206719"/>
                <a:ext cx="1303293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en-US" altLang="zh-CN" sz="1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206719"/>
                <a:ext cx="1303293" cy="57246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矩形 20"/>
              <p:cNvSpPr/>
              <p:nvPr/>
            </p:nvSpPr>
            <p:spPr>
              <a:xfrm>
                <a:off x="909001" y="4187483"/>
                <a:ext cx="1858583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𝟕𝟎</m:t>
                          </m:r>
                        </m:den>
                      </m:f>
                      <m:r>
                        <a:rPr lang="en-US" altLang="zh-CN" sz="1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𝟕𝟎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001" y="4187483"/>
                <a:ext cx="1858583" cy="6109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矩形 21"/>
              <p:cNvSpPr/>
              <p:nvPr/>
            </p:nvSpPr>
            <p:spPr>
              <a:xfrm>
                <a:off x="2105586" y="4187483"/>
                <a:ext cx="1049746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𝟕𝟎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2" name="矩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586" y="4187483"/>
                <a:ext cx="1049746" cy="61093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矩形 22"/>
              <p:cNvSpPr/>
              <p:nvPr/>
            </p:nvSpPr>
            <p:spPr>
              <a:xfrm>
                <a:off x="2951736" y="4181359"/>
                <a:ext cx="1303293" cy="6127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altLang="zh-CN" sz="1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3" name="矩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736" y="4181359"/>
                <a:ext cx="1303293" cy="6127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矩形 23"/>
              <p:cNvSpPr/>
              <p:nvPr/>
            </p:nvSpPr>
            <p:spPr>
              <a:xfrm>
                <a:off x="3451225" y="4187483"/>
                <a:ext cx="1858583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en-US" altLang="zh-CN" sz="1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1225" y="4187483"/>
                <a:ext cx="1858583" cy="61093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矩形 24"/>
              <p:cNvSpPr/>
              <p:nvPr/>
            </p:nvSpPr>
            <p:spPr>
              <a:xfrm>
                <a:off x="4647809" y="4187483"/>
                <a:ext cx="1755743" cy="6165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  <m:r>
                        <a:rPr lang="en-US" altLang="zh-CN" sz="1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5" name="矩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7809" y="4187483"/>
                <a:ext cx="1755743" cy="61651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矩形 25"/>
              <p:cNvSpPr/>
              <p:nvPr/>
            </p:nvSpPr>
            <p:spPr>
              <a:xfrm>
                <a:off x="6031379" y="4186585"/>
                <a:ext cx="1303293" cy="6127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en-US" altLang="zh-CN" sz="1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6" name="矩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1379" y="4186585"/>
                <a:ext cx="1303293" cy="6127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矩形 26"/>
              <p:cNvSpPr/>
              <p:nvPr/>
            </p:nvSpPr>
            <p:spPr>
              <a:xfrm>
                <a:off x="6610122" y="4187483"/>
                <a:ext cx="1858583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  <m:r>
                        <a:rPr lang="en-US" altLang="zh-CN" sz="18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1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7" name="矩形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0122" y="4187483"/>
                <a:ext cx="1858583" cy="61093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矩形 27"/>
              <p:cNvSpPr/>
              <p:nvPr/>
            </p:nvSpPr>
            <p:spPr>
              <a:xfrm>
                <a:off x="7758904" y="4187483"/>
                <a:ext cx="1049746" cy="610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𝟏𝟒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8" name="矩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904" y="4187483"/>
                <a:ext cx="1049746" cy="61093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圆角矩形 28"/>
          <p:cNvSpPr/>
          <p:nvPr/>
        </p:nvSpPr>
        <p:spPr>
          <a:xfrm>
            <a:off x="639798" y="3110811"/>
            <a:ext cx="2370594" cy="1123712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没有通分，直接用分子减分子，分母减分母。</a:t>
            </a:r>
            <a:endParaRPr lang="zh-CN" altLang="zh-CN" sz="2000" b="1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3742312" y="3110811"/>
            <a:ext cx="2655694" cy="1123712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通分方法错误，只把分母变成了公分母</a:t>
            </a:r>
            <a:r>
              <a:rPr lang="en-US" altLang="zh-CN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，分子没有变化。</a:t>
            </a:r>
            <a:endParaRPr lang="zh-CN" altLang="zh-CN" sz="2000" b="1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610122" y="3208174"/>
            <a:ext cx="2082739" cy="783193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0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通分后分子相减，算成了分子相加。</a:t>
            </a:r>
            <a:endParaRPr lang="zh-CN" altLang="zh-CN" sz="2000" b="1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3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91861" y="339502"/>
            <a:ext cx="7601761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算一算，想一想，你有什么快捷方法？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1087147" y="1059582"/>
                <a:ext cx="1303293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en-US" altLang="zh-CN" sz="2400" b="1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147" y="1059582"/>
                <a:ext cx="1303293" cy="7861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5560017" y="1086862"/>
                <a:ext cx="1303293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en-US" altLang="zh-CN" sz="2400" b="1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0017" y="1086862"/>
                <a:ext cx="1303293" cy="7861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2627784" y="1086863"/>
                <a:ext cx="1303293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altLang="zh-CN" sz="2400" b="1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1086863"/>
                <a:ext cx="1303293" cy="7861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4081859" y="1086862"/>
                <a:ext cx="1303293" cy="7861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altLang="zh-CN" sz="2400" b="1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4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400" b="1" dirty="0">
                  <a:latin typeface="+mn-ea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1859" y="1086862"/>
                <a:ext cx="1303293" cy="7861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866437" y="1881838"/>
                <a:ext cx="1303293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  <m:r>
                        <a:rPr lang="en-US" altLang="zh-CN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437" y="1881838"/>
                <a:ext cx="1303293" cy="67056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1497828" y="1887464"/>
                <a:ext cx="1858583" cy="676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  <m:r>
                        <a:rPr lang="en-US" altLang="zh-CN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7828" y="1887464"/>
                <a:ext cx="1858583" cy="6768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2831538" y="1887463"/>
                <a:ext cx="1049746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𝟐𝟏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538" y="1887463"/>
                <a:ext cx="1049746" cy="67056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4156633" y="1881838"/>
                <a:ext cx="1303293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altLang="zh-CN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6633" y="1881838"/>
                <a:ext cx="1303293" cy="670568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矩形 21"/>
              <p:cNvSpPr/>
              <p:nvPr/>
            </p:nvSpPr>
            <p:spPr>
              <a:xfrm>
                <a:off x="4788024" y="1887464"/>
                <a:ext cx="1858583" cy="676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  <m:r>
                        <a:rPr lang="en-US" altLang="zh-CN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2" name="矩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1887464"/>
                <a:ext cx="1858583" cy="67685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矩形 22"/>
              <p:cNvSpPr/>
              <p:nvPr/>
            </p:nvSpPr>
            <p:spPr>
              <a:xfrm>
                <a:off x="6121734" y="1887463"/>
                <a:ext cx="1049746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3" name="矩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1734" y="1887463"/>
                <a:ext cx="1049746" cy="670568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/>
              <p:cNvSpPr/>
              <p:nvPr/>
            </p:nvSpPr>
            <p:spPr>
              <a:xfrm>
                <a:off x="916273" y="2546778"/>
                <a:ext cx="1303293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4" name="矩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273" y="2546778"/>
                <a:ext cx="1303293" cy="670568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/>
              <p:cNvSpPr/>
              <p:nvPr/>
            </p:nvSpPr>
            <p:spPr>
              <a:xfrm>
                <a:off x="1606433" y="2566827"/>
                <a:ext cx="1858583" cy="676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5" name="矩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6433" y="2566827"/>
                <a:ext cx="1858583" cy="67685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矩形 25"/>
              <p:cNvSpPr/>
              <p:nvPr/>
            </p:nvSpPr>
            <p:spPr>
              <a:xfrm>
                <a:off x="2836310" y="2594653"/>
                <a:ext cx="1049746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6" name="矩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310" y="2594653"/>
                <a:ext cx="1049746" cy="670568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矩形 26"/>
              <p:cNvSpPr/>
              <p:nvPr/>
            </p:nvSpPr>
            <p:spPr>
              <a:xfrm>
                <a:off x="4206469" y="2546778"/>
                <a:ext cx="1303293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7" name="矩形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6469" y="2546778"/>
                <a:ext cx="1303293" cy="670568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矩形 27"/>
              <p:cNvSpPr/>
              <p:nvPr/>
            </p:nvSpPr>
            <p:spPr>
              <a:xfrm>
                <a:off x="4837860" y="2552404"/>
                <a:ext cx="1858583" cy="676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</m:den>
                      </m:f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28" name="矩形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7860" y="2552404"/>
                <a:ext cx="1858583" cy="67685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/>
              <p:cNvSpPr/>
              <p:nvPr/>
            </p:nvSpPr>
            <p:spPr>
              <a:xfrm>
                <a:off x="6171570" y="2552403"/>
                <a:ext cx="1049746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1570" y="2552403"/>
                <a:ext cx="1049746" cy="670568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圆角矩形 33"/>
              <p:cNvSpPr/>
              <p:nvPr/>
            </p:nvSpPr>
            <p:spPr>
              <a:xfrm>
                <a:off x="980701" y="3684058"/>
                <a:ext cx="6824079" cy="797879"/>
              </a:xfrm>
              <a:prstGeom prst="roundRect">
                <a:avLst/>
              </a:prstGeom>
              <a:noFill/>
              <a:ln>
                <a:solidFill>
                  <a:schemeClr val="accent5"/>
                </a:solidFill>
              </a:ln>
            </p:spPr>
            <p:txBody>
              <a:bodyPr wrap="square">
                <a:spAutoFit/>
              </a:bodyPr>
              <a:lstStyle/>
              <a:p>
                <a:pPr indent="266700"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FF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FF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𝒂</m:t>
                        </m:r>
                        <m:r>
                          <a:rPr lang="en-US" altLang="zh-CN" sz="2800" b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  <m:r>
                      <a:rPr lang="en-US" altLang="zh-CN" sz="2800" b="1" i="1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方正书宋_GBK" panose="03000509000000000000" pitchFamily="65" charset="-122"/>
                        <a:cs typeface="Times New Roman" panose="02020603050405020304" pitchFamily="18" charset="0"/>
                      </a:rPr>
                      <m:t>                                </m:t>
                    </m:r>
                    <m:f>
                      <m:fPr>
                        <m:ctrlPr>
                          <a:rPr lang="zh-CN" altLang="zh-CN" sz="2800" b="1" i="1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FF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FF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𝒃</m:t>
                        </m:r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sz="2800" b="1" i="1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𝒂𝒃</m:t>
                        </m:r>
                      </m:den>
                    </m:f>
                  </m:oMath>
                </a14:m>
                <a:r>
                  <a:rPr lang="en-US" altLang="zh-CN" sz="2800" b="1" dirty="0">
                    <a:solidFill>
                      <a:srgbClr val="0000FF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800" b="1" i="1" dirty="0">
                    <a:solidFill>
                      <a:srgbClr val="0000FF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a&lt;b</a:t>
                </a:r>
                <a:r>
                  <a:rPr lang="en-US" altLang="zh-CN" sz="2800" b="1" dirty="0">
                    <a:solidFill>
                      <a:srgbClr val="0000FF"/>
                    </a:solidFill>
                    <a:effectLst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2800" b="1" dirty="0">
                  <a:solidFill>
                    <a:srgbClr val="00000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4" name="圆角矩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701" y="3684058"/>
                <a:ext cx="6824079" cy="797879"/>
              </a:xfrm>
              <a:prstGeom prst="round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椭圆 6"/>
          <p:cNvSpPr/>
          <p:nvPr/>
        </p:nvSpPr>
        <p:spPr>
          <a:xfrm>
            <a:off x="1197845" y="2254632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647923" y="2281873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316222" y="2274681"/>
            <a:ext cx="319673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340369" y="1894592"/>
            <a:ext cx="319673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253757" y="2935701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698688" y="2931562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409335" y="2978069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409335" y="2613107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4518446" y="2265885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940577" y="2300176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657486" y="2274681"/>
            <a:ext cx="290778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701294" y="1894592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542879" y="2936453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970159" y="2930825"/>
            <a:ext cx="18174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6694280" y="2954045"/>
            <a:ext cx="325992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6718814" y="2613107"/>
            <a:ext cx="229450" cy="29214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4" grpId="0" animBg="1"/>
      <p:bldP spid="7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0" grpId="0" animBg="1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738828" y="3545602"/>
            <a:ext cx="930022" cy="11948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521296" y="419791"/>
                <a:ext cx="7848872" cy="1415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3.</a:t>
                </a:r>
                <a:r>
                  <a:rPr lang="zh-CN" altLang="zh-CN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根据学校气象小组的记录</a:t>
                </a:r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当地</a:t>
                </a:r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9</a:t>
                </a:r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月雨天天数占全月总天数的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晴天天数占全月总天数的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方正书宋_GBK" panose="03000509000000000000" pitchFamily="65" charset="-122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。请你提出一个问题</a:t>
                </a:r>
                <a:r>
                  <a:rPr lang="en-US" altLang="zh-CN" sz="24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2400" b="1" dirty="0">
                    <a:solidFill>
                      <a:srgbClr val="000000"/>
                    </a:solidFill>
                    <a:effectLst/>
                    <a:latin typeface="楷体" pitchFamily="49" charset="-122"/>
                    <a:ea typeface="楷体" pitchFamily="49" charset="-122"/>
                    <a:cs typeface="Times New Roman" panose="02020603050405020304" pitchFamily="18" charset="0"/>
                  </a:rPr>
                  <a:t>并尝试解答。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296" y="419791"/>
                <a:ext cx="7848872" cy="1415580"/>
              </a:xfrm>
              <a:prstGeom prst="rect">
                <a:avLst/>
              </a:prstGeom>
              <a:blipFill>
                <a:blip r:embed="rId3"/>
                <a:stretch>
                  <a:fillRect l="-1243" t="-3448" r="-1166" b="-90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755576" y="2011532"/>
            <a:ext cx="7146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雨天天数比晴天天数多占了全月总天数的几分之几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矩形 8"/>
              <p:cNvSpPr/>
              <p:nvPr/>
            </p:nvSpPr>
            <p:spPr>
              <a:xfrm>
                <a:off x="1245240" y="2799982"/>
                <a:ext cx="1303293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240" y="2799982"/>
                <a:ext cx="1303293" cy="67056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矩形 9"/>
              <p:cNvSpPr/>
              <p:nvPr/>
            </p:nvSpPr>
            <p:spPr>
              <a:xfrm>
                <a:off x="1935400" y="2820031"/>
                <a:ext cx="1858583" cy="676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5400" y="2820031"/>
                <a:ext cx="1858583" cy="6768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矩形 10"/>
              <p:cNvSpPr/>
              <p:nvPr/>
            </p:nvSpPr>
            <p:spPr>
              <a:xfrm>
                <a:off x="3165277" y="2847857"/>
                <a:ext cx="1049746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277" y="2847857"/>
                <a:ext cx="1049746" cy="67056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矩形 12"/>
              <p:cNvSpPr/>
              <p:nvPr/>
            </p:nvSpPr>
            <p:spPr>
              <a:xfrm>
                <a:off x="795651" y="3912248"/>
                <a:ext cx="7106433" cy="6258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答：雨天天数比晴天天数多占了全月总天数的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𝟑𝟎</m:t>
                        </m:r>
                      </m:den>
                    </m:f>
                  </m:oMath>
                </a14:m>
                <a:r>
                  <a:rPr lang="zh-CN" altLang="en-US" sz="2400" b="1" dirty="0">
                    <a:solidFill>
                      <a:srgbClr val="FF0000"/>
                    </a:solidFill>
                    <a:latin typeface="+mn-ea"/>
                  </a:rPr>
                  <a:t> </a:t>
                </a:r>
                <a:r>
                  <a:rPr lang="zh-CN" altLang="en-US" sz="24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51" y="3912248"/>
                <a:ext cx="7106433" cy="625812"/>
              </a:xfrm>
              <a:prstGeom prst="rect">
                <a:avLst/>
              </a:prstGeom>
              <a:blipFill>
                <a:blip r:embed="rId7"/>
                <a:stretch>
                  <a:fillRect l="-1373" r="-429" b="-49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组合 4"/>
          <p:cNvGrpSpPr/>
          <p:nvPr/>
        </p:nvGrpSpPr>
        <p:grpSpPr bwMode="auto">
          <a:xfrm>
            <a:off x="6376822" y="2504425"/>
            <a:ext cx="1781186" cy="1231662"/>
            <a:chOff x="3258018" y="1529841"/>
            <a:chExt cx="2846464" cy="270929"/>
          </a:xfrm>
          <a:noFill/>
        </p:grpSpPr>
        <p:sp>
          <p:nvSpPr>
            <p:cNvPr id="15" name="云形标注 82"/>
            <p:cNvSpPr>
              <a:spLocks noChangeArrowheads="1"/>
            </p:cNvSpPr>
            <p:nvPr/>
          </p:nvSpPr>
          <p:spPr bwMode="auto">
            <a:xfrm>
              <a:off x="3258018" y="1529841"/>
              <a:ext cx="2846464" cy="270929"/>
            </a:xfrm>
            <a:prstGeom prst="cloudCallout">
              <a:avLst>
                <a:gd name="adj1" fmla="val 27808"/>
                <a:gd name="adj2" fmla="val 70110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矩形 4"/>
            <p:cNvSpPr>
              <a:spLocks noChangeArrowheads="1"/>
            </p:cNvSpPr>
            <p:nvPr/>
          </p:nvSpPr>
          <p:spPr bwMode="auto">
            <a:xfrm>
              <a:off x="3561407" y="1531497"/>
              <a:ext cx="2312927" cy="2640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你还能提出什么问题呢？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594</Words>
  <Application>Microsoft Office PowerPoint</Application>
  <PresentationFormat>全屏显示(16:9)</PresentationFormat>
  <Paragraphs>95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宋体</vt:lpstr>
      <vt:lpstr>Arial</vt:lpstr>
      <vt:lpstr>Cambria Math</vt:lpstr>
      <vt:lpstr>黑体</vt:lpstr>
      <vt:lpstr>楷体</vt:lpstr>
      <vt:lpstr>Calibri</vt:lpstr>
      <vt:lpstr>幼圆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2019-10-17T08:40:28Z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